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6" r:id="rId14"/>
    <p:sldId id="468" r:id="rId15"/>
    <p:sldId id="426" r:id="rId16"/>
    <p:sldId id="405" r:id="rId17"/>
    <p:sldId id="293" r:id="rId18"/>
    <p:sldId id="306" r:id="rId19"/>
    <p:sldId id="470" r:id="rId20"/>
    <p:sldId id="469" r:id="rId21"/>
    <p:sldId id="471" r:id="rId22"/>
    <p:sldId id="455" r:id="rId23"/>
    <p:sldId id="457" r:id="rId2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2567" autoAdjust="0"/>
  </p:normalViewPr>
  <p:slideViewPr>
    <p:cSldViewPr snapToGrid="0">
      <p:cViewPr varScale="1">
        <p:scale>
          <a:sx n="91" d="100"/>
          <a:sy n="91" d="100"/>
        </p:scale>
        <p:origin x="1674" y="90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metricas_de_classificaca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proporção de exemplos classificados corretamente em relação ao total de exemplos </a:t>
            </a:r>
            <a:r>
              <a:rPr lang="pt-BR" b="0" i="0" dirty="0">
                <a:effectLst/>
              </a:rPr>
              <a:t>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predições corretas em comparação com todas as previsões feitas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É uma métrica útil para avaliar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performance geral do modelo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acurácia</a:t>
                </a:r>
                <a:r>
                  <a:rPr lang="pt-BR" dirty="0">
                    <a:solidFill>
                      <a:schemeClr val="tx1"/>
                    </a:solidFill>
                  </a:rPr>
                  <a:t> é, geralmente,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primeira escolha </a:t>
                </a:r>
                <a:r>
                  <a:rPr lang="pt-BR" dirty="0">
                    <a:solidFill>
                      <a:schemeClr val="tx1"/>
                    </a:solidFill>
                  </a:rPr>
                  <a:t>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enganosa com problemas desbalanceados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classes desbalanceadas, precisamos analisar outras métricas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tx1"/>
                    </a:solidFill>
                  </a:rPr>
                  <a:t>O mesmo aconteceria se TN fosse muito maior do que TP, FN e FP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2663" b="-7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 + FP).</a:t>
            </a:r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do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positivos são altos</a:t>
            </a:r>
            <a:r>
              <a:rPr lang="pt-BR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i="1" dirty="0" err="1"/>
              <a:t>email</a:t>
            </a:r>
            <a:r>
              <a:rPr lang="pt-BR" dirty="0"/>
              <a:t> pode perder </a:t>
            </a:r>
            <a:r>
              <a:rPr lang="pt-BR" i="1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0D5ABCB4-5EB5-F832-F110-AD1F2FD35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23938"/>
              </p:ext>
            </p:extLst>
          </p:nvPr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685BDF4E-E4CF-5896-0326-96A536D9643C}"/>
              </a:ext>
            </a:extLst>
          </p:cNvPr>
          <p:cNvSpPr/>
          <p:nvPr/>
        </p:nvSpPr>
        <p:spPr>
          <a:xfrm rot="16200000">
            <a:off x="2438401" y="4876801"/>
            <a:ext cx="609602" cy="20810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/>
              <a:t>Recall</a:t>
            </a:r>
            <a:r>
              <a:rPr lang="pt-BR" dirty="0"/>
              <a:t> ou sensibilidade é a proporção de exemplos da classe positiva corretamente classificados.</a:t>
            </a:r>
            <a:endParaRPr lang="pt-BR" b="1" i="1" dirty="0"/>
          </a:p>
          <a:p>
            <a:r>
              <a:rPr lang="pt-BR" dirty="0"/>
              <a:t>O </a:t>
            </a:r>
            <a:r>
              <a:rPr lang="pt-BR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de um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negativos são altos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AB28634A-9E6D-BA06-E08B-AF1826CF6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50093"/>
              </p:ext>
            </p:extLst>
          </p:nvPr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894B2598-B989-4F1A-AB5A-34B5BD2133A9}"/>
              </a:ext>
            </a:extLst>
          </p:cNvPr>
          <p:cNvSpPr/>
          <p:nvPr/>
        </p:nvSpPr>
        <p:spPr>
          <a:xfrm>
            <a:off x="2848303" y="5129049"/>
            <a:ext cx="641131" cy="11351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</a:t>
            </a:r>
            <a:r>
              <a:rPr lang="pt-BR" i="1" dirty="0"/>
              <a:t>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</a:t>
                </a:r>
                <a:r>
                  <a:rPr lang="pt-BR" i="1" dirty="0"/>
                  <a:t>recall</a:t>
                </a:r>
                <a:r>
                  <a:rPr lang="pt-BR" dirty="0"/>
                  <a:t>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</a:t>
                </a:r>
                <a:r>
                  <a:rPr lang="pt-BR" i="1" dirty="0"/>
                  <a:t>score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  <a:blipFill>
                <a:blip r:embed="rId2"/>
                <a:stretch>
                  <a:fillRect l="-1721" t="-2663" r="-2390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                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EB0AB5-A38B-16DC-1635-6A42E195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9854"/>
            <a:ext cx="10515600" cy="11382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dirty="0"/>
              <a:t>Anexo I: Acurácia versus precisão</a:t>
            </a:r>
          </a:p>
        </p:txBody>
      </p:sp>
    </p:spTree>
    <p:extLst>
      <p:ext uri="{BB962C8B-B14F-4D97-AF65-F5344CB8AC3E}">
        <p14:creationId xmlns:p14="http://schemas.microsoft.com/office/powerpoint/2010/main" val="32794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5444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</a:t>
            </a:r>
            <a:r>
              <a:rPr lang="pt-BR" b="1" i="1" dirty="0">
                <a:solidFill>
                  <a:srgbClr val="00B050"/>
                </a:solidFill>
              </a:rPr>
              <a:t>problemas</a:t>
            </a:r>
            <a:r>
              <a:rPr lang="pt-BR" dirty="0"/>
              <a:t> que podemos nos deparar quando trabalhando com modelos de ML: </a:t>
            </a:r>
            <a:r>
              <a:rPr lang="pt-BR" b="1" i="1" dirty="0">
                <a:solidFill>
                  <a:srgbClr val="00B050"/>
                </a:solidFill>
              </a:rPr>
              <a:t>subajuste</a:t>
            </a:r>
            <a:r>
              <a:rPr lang="pt-BR" dirty="0"/>
              <a:t> 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Vimos como a </a:t>
            </a:r>
            <a:r>
              <a:rPr lang="pt-BR" b="1" i="1" dirty="0">
                <a:solidFill>
                  <a:srgbClr val="00B050"/>
                </a:solidFill>
              </a:rPr>
              <a:t>divisão do conjunto total de amostras </a:t>
            </a:r>
            <a:r>
              <a:rPr lang="pt-BR" dirty="0"/>
              <a:t>em conjuntos de treinamento, validação e teste pode nos </a:t>
            </a:r>
            <a:r>
              <a:rPr lang="pt-BR" b="1" i="1" dirty="0">
                <a:solidFill>
                  <a:srgbClr val="00B050"/>
                </a:solidFill>
              </a:rPr>
              <a:t>ajudar a analisar o desempenho de um modelo</a:t>
            </a:r>
            <a:r>
              <a:rPr lang="pt-BR" dirty="0"/>
              <a:t> de ML e entender se o modelo está </a:t>
            </a:r>
            <a:r>
              <a:rPr lang="pt-BR" b="1" i="1" dirty="0">
                <a:solidFill>
                  <a:srgbClr val="00B050"/>
                </a:solidFill>
              </a:rPr>
              <a:t>subajustando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sobreajustando</a:t>
            </a:r>
            <a:r>
              <a:rPr lang="pt-BR" dirty="0"/>
              <a:t> ou </a:t>
            </a:r>
            <a:r>
              <a:rPr lang="pt-BR" b="1" i="1" dirty="0">
                <a:solidFill>
                  <a:srgbClr val="00B050"/>
                </a:solidFill>
              </a:rPr>
              <a:t>generalizando</a:t>
            </a:r>
            <a:r>
              <a:rPr lang="pt-BR" dirty="0"/>
              <a:t>.</a:t>
            </a:r>
          </a:p>
          <a:p>
            <a:r>
              <a:rPr lang="pt-BR" dirty="0"/>
              <a:t>Para fazer 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um classificador.</a:t>
            </a:r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58330-6491-8928-0519-F252D4F9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2EDB56-C25A-3B0E-965B-3CFF3881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244" y="1825624"/>
            <a:ext cx="5621867" cy="5032375"/>
          </a:xfrm>
        </p:spPr>
        <p:txBody>
          <a:bodyPr>
            <a:normAutofit/>
          </a:bodyPr>
          <a:lstStyle/>
          <a:p>
            <a:r>
              <a:rPr lang="pt-BR" dirty="0"/>
              <a:t>Em um conjunto de predições: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predições em relação aos rótulos, ou seja, o quão perto estão do alvo.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  <a:p>
            <a:r>
              <a:rPr lang="pt-BR" dirty="0"/>
              <a:t>A precisão é independente da acurácia. </a:t>
            </a:r>
          </a:p>
          <a:p>
            <a:r>
              <a:rPr lang="pt-BR" dirty="0"/>
              <a:t>Isso significa que é possível ter um modelo muito preciso, mas não muito exato, e também é possível ser exato sem ser preciso.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85A443-FAE1-D81B-CF1E-2866E830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38" y="1941688"/>
            <a:ext cx="4654962" cy="48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14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Figuras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26834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maior dificuldade em classificar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contabiliza o número de classificações corretas e incorretas </a:t>
                </a:r>
                <a:r>
                  <a:rPr lang="pt-BR" sz="2800" dirty="0"/>
                  <a:t>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matriz quadrada </a:t>
                </a:r>
                <a:r>
                  <a:rPr lang="pt-BR" dirty="0"/>
                  <a:t>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principal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atribuídos à classe positiva,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03104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819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3361" t="-8197" r="-4202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1169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59491"/>
                <a:ext cx="4955822" cy="4998509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</a:t>
                </a:r>
                <a:r>
                  <a:rPr lang="pt-BR" dirty="0" err="1"/>
                  <a:t>multiclasses</a:t>
                </a:r>
                <a:r>
                  <a:rPr lang="pt-BR" dirty="0"/>
                  <a:t>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59491"/>
                <a:ext cx="4955822" cy="4998509"/>
              </a:xfrm>
              <a:blipFill>
                <a:blip r:embed="rId3"/>
                <a:stretch>
                  <a:fillRect l="-2214" t="-1951" r="-3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13495</TotalTime>
  <Words>1703</Words>
  <Application>Microsoft Office PowerPoint</Application>
  <PresentationFormat>Widescreen</PresentationFormat>
  <Paragraphs>198</Paragraphs>
  <Slides>23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Acurácia versus precisão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2320</cp:revision>
  <dcterms:created xsi:type="dcterms:W3CDTF">2020-01-20T13:50:05Z</dcterms:created>
  <dcterms:modified xsi:type="dcterms:W3CDTF">2023-09-27T11:53:29Z</dcterms:modified>
</cp:coreProperties>
</file>